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61"/>
  </p:notesMasterIdLst>
  <p:sldIdLst>
    <p:sldId id="323" r:id="rId2"/>
    <p:sldId id="258" r:id="rId3"/>
    <p:sldId id="324" r:id="rId4"/>
    <p:sldId id="427" r:id="rId5"/>
    <p:sldId id="260" r:id="rId6"/>
    <p:sldId id="261" r:id="rId7"/>
    <p:sldId id="268" r:id="rId8"/>
    <p:sldId id="297" r:id="rId9"/>
    <p:sldId id="403" r:id="rId10"/>
    <p:sldId id="429" r:id="rId11"/>
    <p:sldId id="422" r:id="rId12"/>
    <p:sldId id="299" r:id="rId13"/>
    <p:sldId id="400" r:id="rId14"/>
    <p:sldId id="399" r:id="rId15"/>
    <p:sldId id="406" r:id="rId16"/>
    <p:sldId id="405" r:id="rId17"/>
    <p:sldId id="407" r:id="rId18"/>
    <p:sldId id="408" r:id="rId19"/>
    <p:sldId id="409" r:id="rId20"/>
    <p:sldId id="412" r:id="rId21"/>
    <p:sldId id="383" r:id="rId22"/>
    <p:sldId id="396" r:id="rId23"/>
    <p:sldId id="356" r:id="rId24"/>
    <p:sldId id="390" r:id="rId25"/>
    <p:sldId id="425" r:id="rId26"/>
    <p:sldId id="391" r:id="rId27"/>
    <p:sldId id="392" r:id="rId28"/>
    <p:sldId id="388" r:id="rId29"/>
    <p:sldId id="415" r:id="rId30"/>
    <p:sldId id="426" r:id="rId31"/>
    <p:sldId id="393" r:id="rId32"/>
    <p:sldId id="394" r:id="rId33"/>
    <p:sldId id="395" r:id="rId34"/>
    <p:sldId id="402" r:id="rId35"/>
    <p:sldId id="419" r:id="rId36"/>
    <p:sldId id="433" r:id="rId37"/>
    <p:sldId id="430" r:id="rId38"/>
    <p:sldId id="401" r:id="rId39"/>
    <p:sldId id="303" r:id="rId40"/>
    <p:sldId id="417" r:id="rId41"/>
    <p:sldId id="416" r:id="rId42"/>
    <p:sldId id="397" r:id="rId43"/>
    <p:sldId id="432" r:id="rId44"/>
    <p:sldId id="418" r:id="rId45"/>
    <p:sldId id="434" r:id="rId46"/>
    <p:sldId id="431" r:id="rId47"/>
    <p:sldId id="361" r:id="rId48"/>
    <p:sldId id="413" r:id="rId49"/>
    <p:sldId id="414" r:id="rId50"/>
    <p:sldId id="421" r:id="rId51"/>
    <p:sldId id="420" r:id="rId52"/>
    <p:sldId id="398" r:id="rId53"/>
    <p:sldId id="423" r:id="rId54"/>
    <p:sldId id="424" r:id="rId55"/>
    <p:sldId id="382" r:id="rId56"/>
    <p:sldId id="428" r:id="rId57"/>
    <p:sldId id="304" r:id="rId58"/>
    <p:sldId id="380" r:id="rId59"/>
    <p:sldId id="306" r:id="rId60"/>
  </p:sldIdLst>
  <p:sldSz cx="9144000" cy="5143500" type="screen16x9"/>
  <p:notesSz cx="6858000" cy="9144000"/>
  <p:embeddedFontLst>
    <p:embeddedFont>
      <p:font typeface="Roboto" charset="0"/>
      <p:regular r:id="rId62"/>
      <p:bold r:id="rId63"/>
      <p:italic r:id="rId64"/>
      <p:boldItalic r:id="rId65"/>
    </p:embeddedFont>
    <p:embeddedFont>
      <p:font typeface="Calibri" pitchFamily="34" charset="0"/>
      <p:regular r:id="rId66"/>
      <p:bold r:id="rId67"/>
      <p:italic r:id="rId68"/>
      <p:boldItalic r:id="rId69"/>
    </p:embeddedFont>
    <p:embeddedFont>
      <p:font typeface="Arial Unicode MS" pitchFamily="34" charset="-128"/>
      <p:regular r:id="rId70"/>
    </p:embeddedFont>
    <p:embeddedFont>
      <p:font typeface="Consolas" pitchFamily="49" charset="0"/>
      <p:regular r:id="rId71"/>
      <p:bold r:id="rId72"/>
      <p:italic r:id="rId73"/>
      <p:boldItalic r:id="rId74"/>
    </p:embeddedFont>
    <p:embeddedFont>
      <p:font typeface="Segoe UI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-504" y="-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72049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40056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36869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94642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42246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731729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743090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23287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249118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0616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871474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06163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46316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46316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66343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91893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72823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728237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06163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871474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06163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597926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597926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946426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815382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502619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746595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bas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virtua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abstract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xmlns="" val="41366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из перечисленного ниже НЕ является принципом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:\Users\pavel\Downloads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793" y="1363410"/>
            <a:ext cx="4933814" cy="321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41752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Принципы ООП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79936" y="1294291"/>
            <a:ext cx="3701977" cy="165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Объектно-ориентированное программирование основано на следующих принципах: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Инкапсуляция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Наследование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Полиморфизм (типов)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Абстракция</a:t>
            </a:r>
            <a:endParaRPr lang="ru-RU" dirty="0"/>
          </a:p>
        </p:txBody>
      </p:sp>
      <p:pic>
        <p:nvPicPr>
          <p:cNvPr id="1026" name="Picture 2" descr="Принципы ОО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4600" y="1570245"/>
            <a:ext cx="5280212" cy="24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Шуточная иллюстрация основных принципов</a:t>
            </a:r>
            <a:endParaRPr sz="2800" dirty="0"/>
          </a:p>
        </p:txBody>
      </p:sp>
      <p:sp>
        <p:nvSpPr>
          <p:cNvPr id="53250" name="AutoShape 2" descr="инкапсуляция, полиморфизм, наследование | by Katya Pavlenko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2" name="AutoShape 4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4" name="AutoShape 6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6" name="AutoShape 8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9" name="AutoShape 11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498" y="1248350"/>
            <a:ext cx="6691651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Инкапсуляция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75708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инкапсуляция?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3610234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Инкапсуляция заключается в объединении данных и методов, которые с ними работают, внутри одного объекта. 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54" name="Picture 2" descr="AlgoDaily - Understanding Encapsulation in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8835" y="1015080"/>
            <a:ext cx="4219032" cy="3609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Содержимое класса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598601" y="1009923"/>
            <a:ext cx="2358905" cy="256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Класс может содержать: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Поля (</a:t>
            </a:r>
            <a:r>
              <a:rPr lang="en-US" dirty="0" smtClean="0"/>
              <a:t>Fields)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Свойства (</a:t>
            </a:r>
            <a:r>
              <a:rPr lang="en-US" dirty="0" smtClean="0"/>
              <a:t>Properties)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Методы (</a:t>
            </a:r>
            <a:r>
              <a:rPr lang="en-US" dirty="0" smtClean="0"/>
              <a:t>Methods)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Конструкторы (</a:t>
            </a:r>
            <a:r>
              <a:rPr lang="en-US" dirty="0" smtClean="0"/>
              <a:t>Constructors)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336538" y="1139588"/>
            <a:ext cx="273463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string </a:t>
            </a:r>
            <a:r>
              <a:rPr lang="en-US" dirty="0" smtClean="0"/>
              <a:t>name;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   private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string </a:t>
            </a:r>
            <a:r>
              <a:rPr lang="en-US" dirty="0" smtClean="0"/>
              <a:t>salary;</a:t>
            </a:r>
            <a:endParaRPr lang="en-US" dirty="0"/>
          </a:p>
          <a:p>
            <a:r>
              <a:rPr lang="en-US" dirty="0" smtClean="0"/>
              <a:t>    </a:t>
            </a:r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Name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dirty="0" smtClean="0"/>
              <a:t> {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}</a:t>
            </a:r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WriteCode</a:t>
            </a:r>
            <a:r>
              <a:rPr lang="en-US" dirty="0" smtClean="0"/>
              <a:t>()</a:t>
            </a:r>
          </a:p>
          <a:p>
            <a:r>
              <a:rPr lang="ru-RU" dirty="0" smtClean="0"/>
              <a:t>    {  … }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name)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 = name;</a:t>
            </a:r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  <p:pic>
        <p:nvPicPr>
          <p:cNvPr id="1026" name="Picture 2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4861" y="1533301"/>
            <a:ext cx="3481677" cy="23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7916343" cy="160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lang="ru-RU" b="1" dirty="0" smtClean="0"/>
              <a:t>инкапсуляцию</a:t>
            </a:r>
            <a:r>
              <a:rPr lang="ru-RU" dirty="0" smtClean="0"/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719847" y="2581073"/>
          <a:ext cx="3385226" cy="194493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70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3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Модификатор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Описание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Unicode MS"/>
                        </a:rPr>
                        <a:t>public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из любого места, где виден объект.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private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80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protected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 классе и его наследниках.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internal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внутри текущей сборки (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assembly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7106" name="Picture 2" descr="Курс Java Core - Лекция: Инкапсуляци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8507" y="2594043"/>
            <a:ext cx="4430541" cy="208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2" y="1424970"/>
            <a:ext cx="3197581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public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предоставляет возможность миру взаимодействовать с созданным объектом.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</a:p>
        </p:txBody>
      </p:sp>
      <p:pic>
        <p:nvPicPr>
          <p:cNvPr id="2050" name="Picture 2" descr="Не поворачивается ключ в замке зажигания - Автоэлектрик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60" y="1263046"/>
            <a:ext cx="4873314" cy="224060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018062" y="3603125"/>
            <a:ext cx="231701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public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RunEngine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69453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private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момент(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dirty="0" smtClean="0"/>
              <a:t>()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</a:p>
        </p:txBody>
      </p:sp>
      <p:pic>
        <p:nvPicPr>
          <p:cNvPr id="89090" name="Picture 2" descr="Устройство двигателя внутреннего сгорания - autolee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3064" y="1018161"/>
            <a:ext cx="3058808" cy="229410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200938" y="2360579"/>
            <a:ext cx="23170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Engine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endParaRPr lang="ru-RU" sz="1200" dirty="0" smtClean="0"/>
          </a:p>
          <a:p>
            <a:r>
              <a:rPr lang="ru-RU" sz="1200" dirty="0" smtClean="0"/>
              <a:t>   </a:t>
            </a:r>
            <a:r>
              <a:rPr lang="en-US" sz="1200" dirty="0" smtClean="0"/>
              <a:t>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GetAir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	</a:t>
            </a:r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angularVelocity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;</a:t>
            </a:r>
            <a:endParaRPr lang="en-US" sz="1200" dirty="0" smtClean="0"/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protected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907932" y="1601821"/>
            <a:ext cx="29442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virtual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rgbClr val="669900"/>
                </a:solidFill>
              </a:rPr>
              <a:t>SuperCar</a:t>
            </a:r>
            <a:r>
              <a:rPr lang="en-US" sz="1200" dirty="0" smtClean="0">
                <a:solidFill>
                  <a:srgbClr val="669900"/>
                </a:solidFill>
              </a:rPr>
              <a:t> : 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override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200;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</a:p>
          <a:p>
            <a:endParaRPr lang="ru-RU" sz="1200" dirty="0"/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4357" y="2137093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Инкапсуляция дает следующую информацию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512844"/>
            <a:ext cx="7775779" cy="189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ea typeface="Roboto"/>
              </a:rPr>
              <a:t>Итого, инкапсуляция определяет: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1911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/>
            <a:r>
              <a:rPr lang="ru-RU" dirty="0"/>
              <a:t>Задачи:</a:t>
            </a:r>
          </a:p>
          <a:p>
            <a:pPr marL="120650"/>
            <a:r>
              <a:rPr lang="ru-RU" dirty="0"/>
              <a:t>1. Опишите класс </a:t>
            </a:r>
            <a:r>
              <a:rPr lang="ru-RU" dirty="0" err="1"/>
              <a:t>Student</a:t>
            </a:r>
            <a:r>
              <a:rPr lang="ru-RU" dirty="0"/>
              <a:t>, который:</a:t>
            </a:r>
          </a:p>
          <a:p>
            <a:pPr marL="120650"/>
            <a:r>
              <a:rPr lang="ru-RU" dirty="0"/>
              <a:t>1.1 </a:t>
            </a:r>
            <a:r>
              <a:rPr lang="ru-RU" dirty="0" smtClean="0"/>
              <a:t>Содержит </a:t>
            </a:r>
            <a:r>
              <a:rPr lang="ru-RU" dirty="0"/>
              <a:t>имя.</a:t>
            </a:r>
          </a:p>
          <a:p>
            <a:pPr marL="120650"/>
            <a:r>
              <a:rPr lang="ru-RU" dirty="0"/>
              <a:t>1.2 Предоставляет имя, через свойство.</a:t>
            </a:r>
          </a:p>
          <a:p>
            <a:pPr marL="120650"/>
            <a:r>
              <a:rPr lang="ru-RU" dirty="0" smtClean="0"/>
              <a:t>1.3 Содержит </a:t>
            </a:r>
            <a:r>
              <a:rPr lang="ru-RU" dirty="0"/>
              <a:t>возраст.</a:t>
            </a:r>
          </a:p>
          <a:p>
            <a:pPr marL="120650"/>
            <a:r>
              <a:rPr lang="ru-RU" dirty="0" smtClean="0"/>
              <a:t>1.4 Предоставляет </a:t>
            </a:r>
            <a:r>
              <a:rPr lang="ru-RU" dirty="0"/>
              <a:t>возраст через метод.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5</a:t>
            </a:r>
            <a:r>
              <a:rPr lang="ru-RU" dirty="0"/>
              <a:t> </a:t>
            </a:r>
            <a:r>
              <a:rPr lang="ru-RU" dirty="0" smtClean="0"/>
              <a:t>Содержит </a:t>
            </a:r>
            <a:r>
              <a:rPr lang="ru-RU" dirty="0"/>
              <a:t>конструктор, принимающий имя </a:t>
            </a:r>
            <a:r>
              <a:rPr lang="ru-RU" dirty="0" smtClean="0"/>
              <a:t>студента и возраст.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6</a:t>
            </a:r>
            <a:r>
              <a:rPr lang="ru-RU" dirty="0" smtClean="0"/>
              <a:t> Содержит поле, показывающее, является ли студент совершеннолетним.</a:t>
            </a:r>
          </a:p>
          <a:p>
            <a:pPr marL="120650"/>
            <a:r>
              <a:rPr lang="en-US" dirty="0" smtClean="0"/>
              <a:t>1.7 </a:t>
            </a:r>
            <a:r>
              <a:rPr lang="ru-RU" dirty="0"/>
              <a:t>При инициализации поля имени</a:t>
            </a:r>
            <a:r>
              <a:rPr lang="en-US" dirty="0"/>
              <a:t> </a:t>
            </a:r>
            <a:r>
              <a:rPr lang="ru-RU" dirty="0"/>
              <a:t>в конструкторе вычисляет, является ли студент совершеннолетним в приватном методе</a:t>
            </a:r>
            <a:r>
              <a:rPr lang="ru-RU" dirty="0" smtClean="0"/>
              <a:t>.</a:t>
            </a:r>
          </a:p>
          <a:p>
            <a:pPr marL="120650"/>
            <a:endParaRPr lang="ru-RU" dirty="0" smtClean="0"/>
          </a:p>
          <a:p>
            <a:pPr marL="120650"/>
            <a:r>
              <a:rPr lang="ru-RU" dirty="0" smtClean="0"/>
              <a:t>2</a:t>
            </a:r>
            <a:r>
              <a:rPr lang="ru-RU" dirty="0"/>
              <a:t>. Опишите класс </a:t>
            </a:r>
            <a:r>
              <a:rPr lang="ru-RU" dirty="0" err="1"/>
              <a:t>Dog</a:t>
            </a:r>
            <a:endParaRPr lang="ru-RU" dirty="0"/>
          </a:p>
          <a:p>
            <a:pPr marL="120650"/>
            <a:r>
              <a:rPr lang="ru-RU" dirty="0"/>
              <a:t>2.1 Содержит имя.</a:t>
            </a:r>
          </a:p>
          <a:p>
            <a:pPr marL="120650"/>
            <a:r>
              <a:rPr lang="ru-RU" dirty="0"/>
              <a:t>2.2 Содержит состояние: </a:t>
            </a:r>
            <a:r>
              <a:rPr lang="ru-RU" dirty="0" err="1"/>
              <a:t>enum</a:t>
            </a:r>
            <a:r>
              <a:rPr lang="ru-RU" dirty="0"/>
              <a:t> { </a:t>
            </a:r>
            <a:r>
              <a:rPr lang="ru-RU" dirty="0" err="1"/>
              <a:t>sit</a:t>
            </a:r>
            <a:r>
              <a:rPr lang="ru-RU" dirty="0"/>
              <a:t>, </a:t>
            </a:r>
            <a:r>
              <a:rPr lang="ru-RU" dirty="0" err="1"/>
              <a:t>lie</a:t>
            </a:r>
            <a:r>
              <a:rPr lang="ru-RU" dirty="0"/>
              <a:t>, </a:t>
            </a:r>
            <a:r>
              <a:rPr lang="ru-RU" dirty="0" err="1"/>
              <a:t>stand</a:t>
            </a:r>
            <a:r>
              <a:rPr lang="ru-RU" dirty="0"/>
              <a:t> }</a:t>
            </a:r>
          </a:p>
          <a:p>
            <a:pPr marL="120650"/>
            <a:r>
              <a:rPr lang="ru-RU" dirty="0"/>
              <a:t>2.3 Содержит метод, выполняющий команду "{Имя}, </a:t>
            </a:r>
            <a:r>
              <a:rPr lang="ru-RU" dirty="0" err="1"/>
              <a:t>cидеть</a:t>
            </a:r>
            <a:r>
              <a:rPr lang="ru-RU" dirty="0"/>
              <a:t>". Меняет состояние собаки на соответствующее.</a:t>
            </a:r>
          </a:p>
          <a:p>
            <a:pPr marL="120650"/>
            <a:r>
              <a:rPr lang="ru-RU" dirty="0"/>
              <a:t>2.4 Содержит метод, выполняющий команду "{Имя}, лежать". Меняет состояние собаки на соответствующее.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68247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наследование?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5"/>
            <a:ext cx="3807748" cy="351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b="1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Наследование</a:t>
            </a:r>
            <a:r>
              <a:rPr lang="ru-RU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Класс, члены которого наследуются,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базовым классом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 Класс, который наследует члены базового класса,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производным классом</a:t>
            </a:r>
            <a:r>
              <a:rPr lang="ru-RU" dirty="0" smtClean="0"/>
              <a:t>.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22" name="Picture 2" descr="Exploring Inheritance in Object-Oriented Programming - DEV Communi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647" y="946825"/>
            <a:ext cx="4762500" cy="3810000"/>
          </a:xfrm>
          <a:prstGeom prst="rect">
            <a:avLst/>
          </a:prstGeom>
          <a:noFill/>
        </p:spPr>
      </p:pic>
      <p:sp>
        <p:nvSpPr>
          <p:cNvPr id="2" name="Овальная выноска 1"/>
          <p:cNvSpPr/>
          <p:nvPr/>
        </p:nvSpPr>
        <p:spPr>
          <a:xfrm>
            <a:off x="6904383" y="755374"/>
            <a:ext cx="102041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Что-то</a:t>
            </a:r>
            <a:endParaRPr lang="ru-RU" dirty="0"/>
          </a:p>
        </p:txBody>
      </p:sp>
      <p:sp>
        <p:nvSpPr>
          <p:cNvPr id="6" name="Овальная выноска 5"/>
          <p:cNvSpPr/>
          <p:nvPr/>
        </p:nvSpPr>
        <p:spPr>
          <a:xfrm>
            <a:off x="7924801" y="2394625"/>
            <a:ext cx="766050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Мяу</a:t>
            </a:r>
            <a:endParaRPr lang="ru-RU" dirty="0"/>
          </a:p>
        </p:txBody>
      </p:sp>
      <p:sp>
        <p:nvSpPr>
          <p:cNvPr id="7" name="Овальная выноска 6"/>
          <p:cNvSpPr/>
          <p:nvPr/>
        </p:nvSpPr>
        <p:spPr>
          <a:xfrm>
            <a:off x="4870174" y="2313900"/>
            <a:ext cx="68248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Гав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Синтаксис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4433668" cy="31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Наследоваться в рамках языка </a:t>
            </a:r>
            <a:r>
              <a:rPr lang="en-US" dirty="0" smtClean="0"/>
              <a:t>C# </a:t>
            </a:r>
            <a:r>
              <a:rPr lang="ru-RU" dirty="0" smtClean="0"/>
              <a:t>допустимо от: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Классов. 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Интерфейсов.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Наследование обозначается символом «</a:t>
            </a:r>
            <a:r>
              <a:rPr lang="ru-RU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», следующего после имени класса с указанием всех типов, перечисленных через «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», о</a:t>
            </a:r>
            <a:r>
              <a:rPr lang="ru-RU" dirty="0">
                <a:solidFill>
                  <a:schemeClr val="tx1"/>
                </a:solidFill>
              </a:rPr>
              <a:t>т</a:t>
            </a:r>
            <a:r>
              <a:rPr lang="ru-RU" dirty="0" smtClean="0">
                <a:solidFill>
                  <a:schemeClr val="tx1"/>
                </a:solidFill>
              </a:rPr>
              <a:t> которых он наследуется.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Класс может наследоваться только от одного класса, и от любого количества интерфейсов.</a:t>
            </a:r>
            <a:endParaRPr lang="ru-RU" dirty="0" smtClean="0"/>
          </a:p>
        </p:txBody>
      </p:sp>
      <p:sp>
        <p:nvSpPr>
          <p:cNvPr id="4" name="Google Shape;438;p74"/>
          <p:cNvSpPr txBox="1"/>
          <p:nvPr/>
        </p:nvSpPr>
        <p:spPr>
          <a:xfrm>
            <a:off x="4946352" y="1461368"/>
            <a:ext cx="357221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classNameParent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…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//Реализация интерфейсных методов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9016" y="1509681"/>
            <a:ext cx="3380989" cy="311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373246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C#, при наследовании у родительского (базового) класса наследуются все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публичные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защищенные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члены класса,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включая: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Поля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они имеют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Свойства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https://skillbox.ru/upload/setka_images/10060020022023_cae856732bd4226855875d839121e46dd85999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9868" y="1009925"/>
            <a:ext cx="4166370" cy="31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9344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Некоторые нюансы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В рамках .</a:t>
            </a:r>
            <a:r>
              <a:rPr lang="en-US" dirty="0" smtClean="0"/>
              <a:t>Net </a:t>
            </a:r>
            <a:r>
              <a:rPr lang="ru-RU" dirty="0" smtClean="0"/>
              <a:t>классами </a:t>
            </a:r>
            <a:r>
              <a:rPr lang="ru-RU" b="1" dirty="0" smtClean="0"/>
              <a:t>не наследуются</a:t>
            </a:r>
            <a:r>
              <a:rPr lang="ru-RU" dirty="0" smtClean="0"/>
              <a:t>:</a:t>
            </a:r>
          </a:p>
          <a:p>
            <a:r>
              <a:rPr lang="ru-RU" b="1" dirty="0" smtClean="0"/>
              <a:t>Классы и методы, помеченные ключевым словом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en-US" b="1" dirty="0" smtClean="0"/>
              <a:t>(</a:t>
            </a:r>
            <a:r>
              <a:rPr lang="ru-RU" b="1" dirty="0" smtClean="0"/>
              <a:t>запечатанный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</a:p>
          <a:p>
            <a:endParaRPr lang="ru-RU" b="1" dirty="0"/>
          </a:p>
          <a:p>
            <a:r>
              <a:rPr lang="ru-RU" dirty="0" smtClean="0"/>
              <a:t>Также есть нюансы, о которых не стоит забывать</a:t>
            </a:r>
            <a:br>
              <a:rPr lang="ru-RU" dirty="0" smtClean="0"/>
            </a:b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Конструкторы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r>
              <a:rPr lang="ru-RU" dirty="0" smtClean="0"/>
              <a:t>Код конструктора класса-потомка будет воспроизводить код класса-предка. При этом сначала будет выполняться код класса-предка, потом – класса-потомка.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Статичные члены (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static</a:t>
            </a:r>
            <a:r>
              <a:rPr lang="ru-RU" b="1" dirty="0" smtClean="0"/>
              <a:t>).</a:t>
            </a:r>
            <a:r>
              <a:rPr lang="ru-RU" b="1" dirty="0"/>
              <a:t> </a:t>
            </a:r>
            <a:r>
              <a:rPr lang="ru-RU" dirty="0" smtClean="0"/>
              <a:t>Статичные члены класса будут унаследовать поведение класса-предка.</a:t>
            </a:r>
            <a:endParaRPr lang="ru-RU" b="1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Закрытые </a:t>
            </a:r>
            <a:r>
              <a:rPr lang="ru-RU" b="1" dirty="0"/>
              <a:t>члены (</a:t>
            </a:r>
            <a:r>
              <a:rPr lang="ru-RU" b="1" dirty="0" err="1">
                <a:solidFill>
                  <a:schemeClr val="accent1">
                    <a:lumMod val="75000"/>
                  </a:schemeClr>
                </a:solidFill>
              </a:rPr>
              <a:t>private</a:t>
            </a:r>
            <a:r>
              <a:rPr lang="ru-RU" b="1" dirty="0" smtClean="0"/>
              <a:t>)</a:t>
            </a:r>
            <a:r>
              <a:rPr lang="ru-RU" dirty="0" smtClean="0"/>
              <a:t>. К приватным полям и методам класса напряму</a:t>
            </a:r>
            <a:r>
              <a:rPr lang="ru-RU" dirty="0"/>
              <a:t>ю</a:t>
            </a:r>
            <a:r>
              <a:rPr lang="ru-RU" dirty="0" smtClean="0"/>
              <a:t> обращаться нельзя. При этом допустимо использовать методы для работы с данными членами.</a:t>
            </a:r>
          </a:p>
        </p:txBody>
      </p:sp>
    </p:spTree>
    <p:extLst>
      <p:ext uri="{BB962C8B-B14F-4D97-AF65-F5344CB8AC3E}">
        <p14:creationId xmlns:p14="http://schemas.microsoft.com/office/powerpoint/2010/main" xmlns="" val="228312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pic>
        <p:nvPicPr>
          <p:cNvPr id="2052" name="Picture 4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70651" y="1009925"/>
            <a:ext cx="4650097" cy="316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Почему в </a:t>
            </a:r>
            <a:r>
              <a:rPr lang="en-US" dirty="0" smtClean="0"/>
              <a:t>C# </a:t>
            </a:r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722997" y="4215181"/>
            <a:ext cx="8052015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lang="en-US" b="1" dirty="0" err="1" smtClean="0">
                <a:latin typeface="Consolas" pitchFamily="49" charset="0"/>
                <a:ea typeface="Roboto"/>
                <a:cs typeface="Roboto"/>
                <a:sym typeface="Roboto"/>
              </a:rPr>
              <a:t>SomeMethod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lang="en-US" b="1" dirty="0" smtClean="0">
                <a:latin typeface="Consolas" pitchFamily="49" charset="0"/>
                <a:ea typeface="Roboto"/>
                <a:cs typeface="Roboto"/>
                <a:sym typeface="Roboto"/>
              </a:rPr>
              <a:t>Child?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47" y="1354137"/>
            <a:ext cx="6259513" cy="316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77843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849832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3946896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Пример как нельзя наследоваться:</a:t>
            </a:r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531" y="1583323"/>
            <a:ext cx="3141757" cy="293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Транзитивное наследование</a:t>
            </a:r>
            <a:endParaRPr lang="ru-RU" dirty="0"/>
          </a:p>
        </p:txBody>
      </p:sp>
      <p:pic>
        <p:nvPicPr>
          <p:cNvPr id="2050" name="Picture 2" descr="Типы наследования в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95700" y="1045238"/>
            <a:ext cx="23050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3709" y="1045238"/>
            <a:ext cx="315001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161616"/>
                </a:solidFill>
                <a:latin typeface="+mn-lt"/>
                <a:cs typeface="Segoe UI" panose="020B0502040204020203" pitchFamily="34" charset="0"/>
              </a:rPr>
              <a:t>Т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ранзитивное наследование</a:t>
            </a:r>
            <a:r>
              <a:rPr kumimoji="0" lang="ru-RU" altLang="ru-RU" b="0" i="0" u="none" strike="noStrike" cap="none" normalizeH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позволяет определить иерархию наследования для набора типов. Другими словами, тип С может наследовать возможности типа </a:t>
            </a:r>
            <a:r>
              <a:rPr lang="en-US" altLang="ru-RU" sz="1000" dirty="0">
                <a:solidFill>
                  <a:srgbClr val="161616"/>
                </a:solidFill>
                <a:latin typeface="+mn-lt"/>
              </a:rPr>
              <a:t>B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, который в свою очередь наследует от типа </a:t>
            </a:r>
            <a:r>
              <a:rPr lang="en-US" altLang="ru-RU" sz="1000" dirty="0" smtClean="0">
                <a:solidFill>
                  <a:srgbClr val="161616"/>
                </a:solidFill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 Благодаря транзитивности наследования члены типа 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будут доступны для типа </a:t>
            </a:r>
            <a:r>
              <a:rPr lang="en-US" altLang="ru-RU" sz="1000" dirty="0">
                <a:solidFill>
                  <a:srgbClr val="161616"/>
                </a:solidFill>
                <a:latin typeface="+mn-lt"/>
              </a:rPr>
              <a:t>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</a:t>
            </a:r>
            <a:r>
              <a:rPr kumimoji="0" lang="ru-RU" altLang="ru-RU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12546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438;p74"/>
          <p:cNvSpPr txBox="1"/>
          <p:nvPr/>
        </p:nvSpPr>
        <p:spPr>
          <a:xfrm>
            <a:off x="500551" y="1060033"/>
            <a:ext cx="412445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/>
              <a:t>Ключевое </a:t>
            </a:r>
            <a:r>
              <a:rPr lang="ru-RU" dirty="0" smtClean="0"/>
              <a:t>слово </a:t>
            </a:r>
            <a:r>
              <a:rPr lang="en-US" dirty="0" smtClean="0">
                <a:hlinkClick r:id="rId3"/>
              </a:rPr>
              <a:t>base</a:t>
            </a:r>
            <a:r>
              <a:rPr lang="ru-RU" dirty="0" smtClean="0"/>
              <a:t> </a:t>
            </a:r>
            <a:r>
              <a:rPr lang="ru-RU" dirty="0"/>
              <a:t>используется для доступа к членам базового класса из производного класса. </a:t>
            </a:r>
            <a:endParaRPr lang="en-US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его, если вы хотите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Вызвать метод базового класса.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Определить конструктор </a:t>
            </a:r>
            <a:r>
              <a:rPr lang="ru-RU" dirty="0"/>
              <a:t>базового класса, который должен вызываться при создании экземпляров производного класса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4727995" y="1009925"/>
            <a:ext cx="4124458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protected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void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GetInfo</a:t>
            </a:r>
            <a:r>
              <a:rPr lang="en-US" dirty="0" smtClean="0"/>
              <a:t>()</a:t>
            </a:r>
            <a:r>
              <a:rPr lang="ru-RU" dirty="0" smtClean="0"/>
              <a:t> { }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r>
              <a:rPr lang="en-US" dirty="0"/>
              <a:t>()</a:t>
            </a:r>
          </a:p>
          <a:p>
            <a:r>
              <a:rPr lang="en-US" dirty="0"/>
              <a:t>    </a:t>
            </a:r>
            <a:r>
              <a:rPr lang="en-US" dirty="0" smtClean="0"/>
              <a:t>{ 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C00000"/>
                </a:solidFill>
              </a:rPr>
              <a:t>"in </a:t>
            </a:r>
            <a:r>
              <a:rPr lang="en-US" dirty="0" err="1" smtClean="0">
                <a:solidFill>
                  <a:srgbClr val="C00000"/>
                </a:solidFill>
              </a:rPr>
              <a:t>BaseClass</a:t>
            </a:r>
            <a:r>
              <a:rPr lang="en-US" dirty="0" smtClean="0">
                <a:solidFill>
                  <a:srgbClr val="C00000"/>
                </a:solidFill>
              </a:rPr>
              <a:t>()");</a:t>
            </a:r>
            <a:r>
              <a:rPr lang="en-US" dirty="0" smtClean="0"/>
              <a:t>   }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 class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DerivedClass</a:t>
            </a:r>
            <a:r>
              <a:rPr lang="en-US" dirty="0"/>
              <a:t> :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pPr lvl="3"/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SomeMethod</a:t>
            </a:r>
            <a:r>
              <a:rPr lang="en-US" dirty="0"/>
              <a:t>()</a:t>
            </a:r>
          </a:p>
          <a:p>
            <a:pPr lvl="3"/>
            <a:r>
              <a:rPr lang="en-US" dirty="0" smtClean="0"/>
              <a:t>   </a:t>
            </a:r>
            <a:r>
              <a:rPr lang="ru-RU" dirty="0" smtClean="0"/>
              <a:t>{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GetInfo</a:t>
            </a:r>
            <a:r>
              <a:rPr lang="en-US" dirty="0" smtClean="0"/>
              <a:t>(); </a:t>
            </a:r>
            <a:r>
              <a:rPr lang="ru-RU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DerivedClass</a:t>
            </a:r>
            <a:r>
              <a:rPr lang="en-US" dirty="0"/>
              <a:t>() 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    {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90451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virtual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139687"/>
            <a:ext cx="3797025" cy="207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virtual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Методов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Свойств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Событий</a:t>
            </a:r>
          </a:p>
          <a:p>
            <a:pPr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virtual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иметь реализацию в методе по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умолчанию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переопределять ее в дочерних классах.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 = </a:t>
            </a:r>
            <a:r>
              <a:rPr lang="en-US" sz="1200" dirty="0" smtClean="0">
                <a:solidFill>
                  <a:srgbClr val="C00000"/>
                </a:solidFill>
              </a:rPr>
              <a:t>"Animal"</a:t>
            </a:r>
            <a:r>
              <a:rPr lang="en-US" sz="1200" dirty="0" smtClean="0"/>
              <a:t>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virtual string</a:t>
            </a:r>
            <a:r>
              <a:rPr lang="en-US" sz="1200" dirty="0" smtClean="0"/>
              <a:t> Name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1200" dirty="0" smtClean="0"/>
              <a:t> {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name; }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sz="1200" dirty="0" smtClean="0"/>
              <a:t> {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1200" dirty="0" smtClean="0"/>
              <a:t>.name =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n-US" sz="1200" dirty="0" smtClean="0"/>
              <a:t>; }</a:t>
            </a:r>
            <a:r>
              <a:rPr lang="ru-RU" sz="1200" dirty="0" smtClean="0"/>
              <a:t> }</a:t>
            </a:r>
          </a:p>
          <a:p>
            <a:endParaRPr lang="ru-RU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string</a:t>
            </a:r>
            <a:r>
              <a:rPr lang="en-US" sz="1200" dirty="0" smtClean="0"/>
              <a:t> Name {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1200" dirty="0" smtClean="0"/>
              <a:t>;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set</a:t>
            </a:r>
            <a:r>
              <a:rPr lang="en-US" sz="1200" dirty="0" smtClean="0"/>
              <a:t>; }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315518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045" y="1139687"/>
            <a:ext cx="4384270" cy="175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виртуальных методов и свойств 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230096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наследование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528090"/>
            <a:ext cx="7822839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Какими свойствами должен обладать объект, созданный из класса-наследника.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будет реализовывать объект, созданный из класса наследника. </a:t>
            </a:r>
          </a:p>
        </p:txBody>
      </p:sp>
    </p:spTree>
    <p:extLst>
      <p:ext uri="{BB962C8B-B14F-4D97-AF65-F5344CB8AC3E}">
        <p14:creationId xmlns:p14="http://schemas.microsoft.com/office/powerpoint/2010/main" xmlns="" val="315518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56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 Описать класса-родителя и класс наследника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Person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1.1.1 Персона содержит поле "имя".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1.1.2 Персона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не переопределяемый метод, который возвращает значение поля.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1.1.3 Персона содержит 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(virtual)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1.1.4 Персона содержит конструктор, который принимает 1 параметр - имя.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1.2.1 Работник содержит поле "Компания".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1.2.2 Работник содержит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1.2.3 Работник переопределяет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 и говорит на каком предприятии работает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1.2.4 Работник содержит конструктор, который принимает имя и название компании как параметры. (использовать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9418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1" y="1009925"/>
            <a:ext cx="3414800" cy="33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Описать класс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Coder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1.3.1 Программист содержит конструктор, переопределяемый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 c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теми же параметрами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(base)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1.3.2 Программист пишет код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методе </a:t>
            </a:r>
            <a:r>
              <a:rPr lang="en-US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1.3.3 Программист 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сообщает то же, что и работник + говорит на каком языке пишет.(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override + 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976" y="609600"/>
            <a:ext cx="4517599" cy="402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49418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227834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7566"/>
            <a:ext cx="41324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/>
              <a:t> в объектно-ориентированном программировании (ООП) представляет собой концепцию, которая позволяет выделить важные характеристики и свойства объектов, игнорируя при этом ненужные детали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Это 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Абстракция позволяет создавать модели, которые представляют сущности реального мира или концепции программы с точки зрения их существенных характеристик.</a:t>
            </a:r>
          </a:p>
        </p:txBody>
      </p:sp>
      <p:pic>
        <p:nvPicPr>
          <p:cNvPr id="2050" name="Picture 2" descr="Абстракц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89545" y="1439623"/>
            <a:ext cx="3587005" cy="253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Суть абстракции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32958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dirty="0" smtClean="0"/>
              <a:t>Основная идея состоит в том, чтобы</a:t>
            </a:r>
          </a:p>
          <a:p>
            <a:pPr marL="342900" indent="-342900"/>
            <a:r>
              <a:rPr lang="ru-RU" dirty="0" smtClean="0"/>
              <a:t>представить объект обладающим</a:t>
            </a:r>
          </a:p>
          <a:p>
            <a:pPr marL="342900" indent="-342900"/>
            <a:r>
              <a:rPr lang="ru-RU" dirty="0" smtClean="0"/>
              <a:t>набором методов и при этом не</a:t>
            </a:r>
          </a:p>
          <a:p>
            <a:pPr marL="342900" indent="-342900"/>
            <a:r>
              <a:rPr lang="ru-RU" dirty="0" smtClean="0"/>
              <a:t>предоставлять конкретную логику</a:t>
            </a:r>
          </a:p>
          <a:p>
            <a:pPr marL="342900" indent="-342900"/>
            <a:r>
              <a:rPr lang="ru-RU" dirty="0" smtClean="0"/>
              <a:t>этих методов</a:t>
            </a:r>
          </a:p>
          <a:p>
            <a:pPr marL="342900" indent="-342900"/>
            <a:endParaRPr lang="ru-RU" dirty="0"/>
          </a:p>
          <a:p>
            <a:r>
              <a:rPr lang="ru-RU" dirty="0" smtClean="0"/>
              <a:t>Важным аспектом абстракции является то, что нельзя создать объект абстрактного типа, так как он допускает неопределенное поведение. </a:t>
            </a:r>
          </a:p>
        </p:txBody>
      </p:sp>
      <p:sp>
        <p:nvSpPr>
          <p:cNvPr id="36866" name="AutoShape 2" descr="https://refactoring.guru/images/refactoring/content/smells/alternative-classes-with-different-interfaces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8588" y="1295400"/>
            <a:ext cx="48863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41413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  <a:p>
            <a:pPr lvl="1">
              <a:buAutoNum type="arabicPeriod"/>
            </a:pPr>
            <a:r>
              <a:rPr lang="ru-RU" dirty="0" smtClean="0"/>
              <a:t>Абстрактные классы </a:t>
            </a:r>
          </a:p>
          <a:p>
            <a:pPr lvl="1">
              <a:buAutoNum type="arabicPeriod"/>
            </a:pPr>
            <a:r>
              <a:rPr lang="ru-RU" dirty="0" smtClean="0"/>
              <a:t>Интерфейсы</a:t>
            </a:r>
          </a:p>
          <a:p>
            <a:pPr>
              <a:buAutoNum type="arabicPeriod"/>
            </a:pPr>
            <a:endParaRPr lang="ru-RU" dirty="0" smtClean="0"/>
          </a:p>
          <a:p>
            <a:r>
              <a:rPr lang="ru-RU" dirty="0" smtClean="0"/>
              <a:t>Чаще как абстракцию используют интерфейсы, так как наследоваться можно от любого их количества.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Абстрактные классы используют реже, но наследоваться можно только от одного класса, в т.ч. абстрактного.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78961" y="1614744"/>
            <a:ext cx="25805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AbstractAnimal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abstract void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Eat()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IAnimal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925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Нельзя создать объект абстрактного класса.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Используется для описания базового функционала, который будет расширяться в производных классах.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558543" y="1009925"/>
            <a:ext cx="313230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string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GetName</a:t>
            </a:r>
            <a:r>
              <a:rPr lang="en-US" sz="1200" dirty="0" smtClean="0"/>
              <a:t>()</a:t>
            </a:r>
            <a:endParaRPr lang="en-US" sz="1200" dirty="0"/>
          </a:p>
          <a:p>
            <a:r>
              <a:rPr lang="en-US" sz="1200" dirty="0"/>
              <a:t> </a:t>
            </a:r>
            <a:r>
              <a:rPr lang="en-US" sz="1200" dirty="0" smtClean="0"/>
              <a:t>   {  </a:t>
            </a:r>
            <a:endParaRPr lang="ru-RU" sz="1200" dirty="0" smtClean="0"/>
          </a:p>
          <a:p>
            <a:r>
              <a:rPr lang="ru-RU" sz="1200" dirty="0">
                <a:solidFill>
                  <a:srgbClr val="7030A0"/>
                </a:solidFill>
              </a:rPr>
              <a:t> </a:t>
            </a:r>
            <a:r>
              <a:rPr lang="ru-RU" sz="1200" dirty="0" smtClean="0">
                <a:solidFill>
                  <a:srgbClr val="7030A0"/>
                </a:solidFill>
              </a:rPr>
              <a:t>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 </a:t>
            </a:r>
            <a:endParaRPr lang="ru-RU" dirty="0" smtClean="0"/>
          </a:p>
          <a:p>
            <a:r>
              <a:rPr lang="ru-RU" sz="1200" dirty="0"/>
              <a:t> </a:t>
            </a:r>
            <a:r>
              <a:rPr lang="ru-RU" sz="1200" dirty="0" smtClean="0"/>
              <a:t>   </a:t>
            </a:r>
            <a:r>
              <a:rPr lang="en-US" sz="1200" dirty="0" smtClean="0"/>
              <a:t>}</a:t>
            </a:r>
            <a:r>
              <a:rPr lang="ru-RU" sz="1200" dirty="0" smtClean="0"/>
              <a:t>    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void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();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</a:t>
            </a:r>
            <a:endParaRPr lang="ru-RU" sz="1200" dirty="0" smtClean="0"/>
          </a:p>
          <a:p>
            <a:r>
              <a:rPr lang="ru-RU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</a:t>
            </a:r>
          </a:p>
          <a:p>
            <a:r>
              <a:rPr lang="ru-RU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315518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0" y="1177787"/>
            <a:ext cx="3990637" cy="1826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абстрактных методов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свойств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230096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</a:t>
            </a: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?»</a:t>
            </a: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, но а</a:t>
            </a: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бстракция </a:t>
            </a: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:p14="http://schemas.microsoft.com/office/powerpoint/2010/main" xmlns="" val="315518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34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 Описать абстрактный класс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Animal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Добавить поле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Добавить неабстрактный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GetName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 Добавить 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MakeSound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 Описать интерфейсы 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IFlying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Fly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(лететь)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	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IWalking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Walk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(ходить)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ISwiming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Swim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(плавать)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2.4 При желании добавить свойства: крылья(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wings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ноги(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legs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(плавники)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fins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961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161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sz="16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</a:t>
            </a:r>
            <a:endParaRPr lang="ru-RU"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 Описать классы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наследованием от необходимых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интерйейсов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Eagle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3.3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Fish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3.4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Duck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961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68247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4" y="1009926"/>
            <a:ext cx="359977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идентично использовать 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27" y="1009925"/>
            <a:ext cx="4619043" cy="28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954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860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414" y="980217"/>
            <a:ext cx="3394287" cy="294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strings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&gt;();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ints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&gt;();</a:t>
            </a:r>
            <a:endParaRPr lang="ru-RU" dirty="0"/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499" y="2616271"/>
            <a:ext cx="4871409" cy="179542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167280" y="779388"/>
            <a:ext cx="3752721" cy="2726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AdHoc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decimal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 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194853" y="1155699"/>
            <a:ext cx="338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 smtClean="0"/>
              <a:t>()</a:t>
            </a:r>
          </a:p>
          <a:p>
            <a:r>
              <a:rPr lang="en-US" sz="1200" dirty="0" smtClean="0"/>
              <a:t>    {</a:t>
            </a:r>
          </a:p>
          <a:p>
            <a:r>
              <a:rPr lang="en-US" sz="1200" dirty="0" smtClean="0"/>
              <a:t>  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</a:t>
            </a:r>
            <a:r>
              <a:rPr lang="en-US" sz="1200" dirty="0">
                <a:solidFill>
                  <a:srgbClr val="C00000"/>
                </a:solidFill>
              </a:rPr>
              <a:t>Base's </a:t>
            </a:r>
            <a:r>
              <a:rPr lang="en-US" sz="1200" dirty="0" smtClean="0">
                <a:solidFill>
                  <a:srgbClr val="C00000"/>
                </a:solidFill>
              </a:rPr>
              <a:t>Dispose"</a:t>
            </a:r>
            <a:r>
              <a:rPr lang="en-US" sz="1200" dirty="0" smtClean="0"/>
              <a:t>);</a:t>
            </a:r>
          </a:p>
          <a:p>
            <a:r>
              <a:rPr lang="en-US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Derived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</a:t>
            </a:r>
            <a:r>
              <a:rPr lang="en-US" sz="1200" dirty="0" smtClean="0">
                <a:solidFill>
                  <a:schemeClr val="tx1"/>
                </a:solidFill>
              </a:rPr>
              <a:t>,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new public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/>
              <a:t>()</a:t>
            </a:r>
          </a:p>
          <a:p>
            <a:r>
              <a:rPr lang="en-US" sz="1200" dirty="0"/>
              <a:t>    {</a:t>
            </a:r>
          </a:p>
          <a:p>
            <a:r>
              <a:rPr lang="en-US" sz="1200" dirty="0"/>
              <a:t> 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/>
              <a:t>.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>
                <a:solidFill>
                  <a:srgbClr val="C00000"/>
                </a:solidFill>
              </a:rPr>
              <a:t>"</a:t>
            </a:r>
            <a:r>
              <a:rPr lang="en-US" sz="1200" dirty="0" err="1">
                <a:solidFill>
                  <a:srgbClr val="C00000"/>
                </a:solidFill>
              </a:rPr>
              <a:t>Derived's</a:t>
            </a:r>
            <a:r>
              <a:rPr lang="en-US" sz="1200" dirty="0">
                <a:solidFill>
                  <a:srgbClr val="C00000"/>
                </a:solidFill>
              </a:rPr>
              <a:t> Dispose"</a:t>
            </a:r>
            <a:r>
              <a:rPr lang="en-US" sz="1200" dirty="0" smtClean="0"/>
              <a:t>);</a:t>
            </a:r>
            <a:endParaRPr lang="en-US" sz="1200" dirty="0"/>
          </a:p>
          <a:p>
            <a:r>
              <a:rPr lang="en-US" sz="1200" dirty="0"/>
              <a:t>    </a:t>
            </a:r>
            <a:r>
              <a:rPr lang="en-US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7"/>
            <a:ext cx="412494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Ключевое слово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в C# используется для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скрытия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(или маскировки) метода базового класса в производном классе. Оно применяется, когда вы хотите явно указать, что метод в производном классе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скрывает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одноименный метод базового класса, а не переопределяет его (как это делается с помощью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Когда использовать </a:t>
            </a:r>
            <a:r>
              <a:rPr lang="ru-RU" altLang="ru-RU" sz="12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?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Если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вы не можете или не хотите использовать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virtual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и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(например, метод базового класса не виртуальный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Когда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вам нужно, чтобы метод в производном классе вел себя независимо от одноименного метода в базовом классе.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2748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540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у меня есть массив фигур, которые нужно нарисовать, используя декартовы координаты:</a:t>
            </a:r>
          </a:p>
          <a:p>
            <a:endParaRPr lang="ru-RU" dirty="0" smtClean="0"/>
          </a:p>
          <a:p>
            <a:r>
              <a:rPr lang="en-US" dirty="0" err="1" smtClean="0">
                <a:solidFill>
                  <a:srgbClr val="7030A0"/>
                </a:solidFill>
              </a:rPr>
              <a:t>foreach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030A0"/>
                </a:solidFill>
              </a:rPr>
              <a:t>in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shapes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Draw</a:t>
            </a:r>
            <a:r>
              <a:rPr lang="en-US" dirty="0" smtClean="0"/>
              <a:t>(0, 0);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и сделает, что нужно(при правильной реализации интерфейса).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/>
              <a:t>[]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numbers =</a:t>
            </a:r>
            <a:r>
              <a:rPr lang="en-US" dirty="0"/>
              <a:t> { 1, 2, 3, 4, 5, 6, 7, 8, 9, 10 </a:t>
            </a:r>
            <a:r>
              <a:rPr lang="en-US" dirty="0" smtClean="0"/>
              <a:t>}</a:t>
            </a:r>
            <a:r>
              <a:rPr lang="ru-RU" dirty="0" smtClean="0"/>
              <a:t>, который вернет все числа кратные 3.</a:t>
            </a: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из п.1, который вернет объект(любого типа), содержащий число из коллекции, например </a:t>
            </a:r>
            <a:r>
              <a:rPr lang="en-US" dirty="0" smtClean="0">
                <a:solidFill>
                  <a:srgbClr val="669900"/>
                </a:solidFill>
              </a:rPr>
              <a:t>Student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 котором </a:t>
            </a:r>
            <a:r>
              <a:rPr lang="en-US" dirty="0" err="1"/>
              <a:t>StudentId</a:t>
            </a:r>
            <a:r>
              <a:rPr lang="en-US" dirty="0"/>
              <a:t> </a:t>
            </a:r>
            <a:r>
              <a:rPr lang="en-US" dirty="0" smtClean="0"/>
              <a:t>=</a:t>
            </a:r>
            <a:r>
              <a:rPr lang="ru-RU" dirty="0" smtClean="0"/>
              <a:t> </a:t>
            </a:r>
            <a:r>
              <a:rPr lang="en-US" dirty="0" smtClean="0"/>
              <a:t>n(n – </a:t>
            </a:r>
            <a:r>
              <a:rPr lang="ru-RU" dirty="0" smtClean="0"/>
              <a:t>число из коллекции п.1</a:t>
            </a:r>
            <a:r>
              <a:rPr lang="en-US" dirty="0" smtClean="0"/>
              <a:t>)</a:t>
            </a:r>
            <a:r>
              <a:rPr lang="en-US" dirty="0"/>
              <a:t>;</a:t>
            </a:r>
            <a:endParaRPr lang="ru-RU" dirty="0" smtClean="0">
              <a:solidFill>
                <a:schemeClr val="tx1"/>
              </a:solidFill>
            </a:endParaRP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</a:p>
          <a:p>
            <a:pPr lvl="2"/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  <a:r>
              <a:rPr lang="en-US" sz="1100" dirty="0" smtClean="0">
                <a:solidFill>
                  <a:schemeClr val="accent1">
                    <a:lumMod val="50000"/>
                  </a:schemeClr>
                </a:solidFill>
              </a:rPr>
              <a:t>students</a:t>
            </a:r>
            <a:r>
              <a:rPr lang="en-US" sz="1100" dirty="0" smtClean="0"/>
              <a:t> = new </a:t>
            </a:r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</a:p>
          <a:p>
            <a:pPr lvl="2"/>
            <a:r>
              <a:rPr lang="ru-RU" sz="1100" dirty="0" smtClean="0"/>
              <a:t>{ 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1, Name = "</a:t>
            </a:r>
            <a:r>
              <a:rPr lang="en-US" sz="1100" dirty="0" smtClean="0">
                <a:solidFill>
                  <a:srgbClr val="C00000"/>
                </a:solidFill>
              </a:rPr>
              <a:t>Ivanov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2, Name = "</a:t>
            </a:r>
            <a:r>
              <a:rPr lang="en-US" sz="1100" dirty="0" err="1" smtClean="0">
                <a:solidFill>
                  <a:srgbClr val="C00000"/>
                </a:solidFill>
              </a:rPr>
              <a:t>Petrov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2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</a:t>
            </a:r>
            <a:r>
              <a:rPr lang="ru-RU" sz="1100" dirty="0" smtClean="0"/>
              <a:t>3</a:t>
            </a:r>
            <a:r>
              <a:rPr lang="en-US" sz="1100" dirty="0" smtClean="0"/>
              <a:t>, Name = "</a:t>
            </a:r>
            <a:r>
              <a:rPr lang="en-US" sz="1100" dirty="0" err="1" smtClean="0">
                <a:solidFill>
                  <a:srgbClr val="C00000"/>
                </a:solidFill>
              </a:rPr>
              <a:t>Sidorov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ru-RU" sz="1100" dirty="0" smtClean="0"/>
              <a:t>}</a:t>
            </a:r>
            <a:r>
              <a:rPr lang="en-US" sz="1100" dirty="0" smtClean="0"/>
              <a:t>;</a:t>
            </a:r>
          </a:p>
          <a:p>
            <a:pPr lvl="2"/>
            <a:r>
              <a:rPr lang="ru-RU" dirty="0" smtClean="0"/>
              <a:t>запрос, который сгруппирует студентов по </a:t>
            </a:r>
            <a:r>
              <a:rPr lang="en-US" dirty="0" err="1" smtClean="0"/>
              <a:t>GroupId</a:t>
            </a:r>
            <a:r>
              <a:rPr lang="ru-RU" dirty="0" smtClean="0"/>
              <a:t>.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4. Напишите запрос, выводящий количество студентов из п.3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5. Напишите запрос, сортирующий элементы коллекции из п.3 по убыванию идентификатора студента.</a:t>
            </a:r>
          </a:p>
        </p:txBody>
      </p:sp>
    </p:spTree>
    <p:extLst>
      <p:ext uri="{BB962C8B-B14F-4D97-AF65-F5344CB8AC3E}">
        <p14:creationId xmlns:p14="http://schemas.microsoft.com/office/powerpoint/2010/main" xmlns="" val="36195929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xmlns="" val="2263411008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 про все операции, доступные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baseline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en-US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запросах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какие операторы используются в операциях из п.1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Практика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навыках описания запросов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Фильтрация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Секционирование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Операции с наборами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Сортировка данных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</a:t>
            </a:r>
            <a:r>
              <a:rPr lang="ru-RU" sz="1200" dirty="0" smtClean="0">
                <a:latin typeface="Roboto" charset="0"/>
                <a:ea typeface="Roboto" charset="0"/>
              </a:rPr>
              <a:t>Преобразование(конвертация</a:t>
            </a:r>
            <a:r>
              <a:rPr lang="ru-RU" sz="1200" dirty="0" smtClean="0"/>
              <a:t>)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dirty="0" smtClean="0">
                <a:latin typeface="Roboto" charset="0"/>
                <a:ea typeface="Roboto" charset="0"/>
              </a:rPr>
              <a:t>Операции соединения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Группировка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элементов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77;p36"/>
          <p:cNvSpPr/>
          <p:nvPr/>
        </p:nvSpPr>
        <p:spPr>
          <a:xfrm>
            <a:off x="659597" y="4178208"/>
            <a:ext cx="3395568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Квантификаторы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4641869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xmlns="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Основы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Кратко об ООП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6050"/>
            <a:ext cx="819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81818"/>
                </a:solidFill>
                <a:latin typeface="HeliosExtC"/>
              </a:rPr>
              <a:t>Объектно-ориентированное программирование (ООП) — это подход, при котором программа рассматривается как набор объектов, взаимодействующих друг с другом. У каждого есть свойства и поведение. </a:t>
            </a:r>
            <a:endParaRPr lang="ru-RU" dirty="0" smtClean="0">
              <a:solidFill>
                <a:srgbClr val="181818"/>
              </a:solidFill>
              <a:latin typeface="HeliosExtC"/>
            </a:endParaRPr>
          </a:p>
          <a:p>
            <a:r>
              <a:rPr lang="ru-RU" dirty="0" smtClean="0">
                <a:solidFill>
                  <a:srgbClr val="181818"/>
                </a:solidFill>
                <a:latin typeface="HeliosExtC"/>
              </a:rPr>
              <a:t>ООП – это программирование с помощью классов и объектов.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1956281"/>
            <a:ext cx="5461175" cy="269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4705</TotalTime>
  <Words>2668</Words>
  <Application>Microsoft Office PowerPoint</Application>
  <PresentationFormat>Экран (16:9)</PresentationFormat>
  <Paragraphs>503</Paragraphs>
  <Slides>59</Slides>
  <Notes>59</Notes>
  <HiddenSlides>4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9" baseType="lpstr">
      <vt:lpstr>Arial</vt:lpstr>
      <vt:lpstr>Roboto</vt:lpstr>
      <vt:lpstr>HeliosExtC</vt:lpstr>
      <vt:lpstr>Calibri</vt:lpstr>
      <vt:lpstr>Arial Unicode MS</vt:lpstr>
      <vt:lpstr>Consolas</vt:lpstr>
      <vt:lpstr>Segoe UI</vt:lpstr>
      <vt:lpstr>Avenir</vt:lpstr>
      <vt:lpstr>Courier New</vt:lpstr>
      <vt:lpstr>Светлая тема</vt:lpstr>
      <vt:lpstr>ООП</vt:lpstr>
      <vt:lpstr>Слайд 2</vt:lpstr>
      <vt:lpstr>ООП </vt:lpstr>
      <vt:lpstr>ООП </vt:lpstr>
      <vt:lpstr>Правила вебинара</vt:lpstr>
      <vt:lpstr>Маршрут вебинара</vt:lpstr>
      <vt:lpstr>Цели вебинара</vt:lpstr>
      <vt:lpstr>Кратко об ООП</vt:lpstr>
      <vt:lpstr>Что такое ООП?</vt:lpstr>
      <vt:lpstr>Что из перечисленного ниже НЕ является принципом ООП?</vt:lpstr>
      <vt:lpstr>Принципы ООП</vt:lpstr>
      <vt:lpstr>Шуточная иллюстрация основных принципов</vt:lpstr>
      <vt:lpstr>Инкапсуляция</vt:lpstr>
      <vt:lpstr>Что такое инкапсуляция?</vt:lpstr>
      <vt:lpstr>Содержимое класса</vt:lpstr>
      <vt:lpstr>Права доступа</vt:lpstr>
      <vt:lpstr>Модификаторы доступа на бытовых примерах</vt:lpstr>
      <vt:lpstr>Модификаторы доступа на бытовых примерах</vt:lpstr>
      <vt:lpstr>Модификаторы доступа на бытовых примерах</vt:lpstr>
      <vt:lpstr>Инкапсуляция дает следующую информацию</vt:lpstr>
      <vt:lpstr>Решение задач</vt:lpstr>
      <vt:lpstr>Наследование</vt:lpstr>
      <vt:lpstr>Что такое наследование?</vt:lpstr>
      <vt:lpstr>Синтаксис наследования</vt:lpstr>
      <vt:lpstr>Пример синтаксиса</vt:lpstr>
      <vt:lpstr>Что наследуется</vt:lpstr>
      <vt:lpstr>Некоторые нюансы наследования</vt:lpstr>
      <vt:lpstr>Множественное наследование запрещено</vt:lpstr>
      <vt:lpstr>Почему в C# множественное наследование запрещено</vt:lpstr>
      <vt:lpstr>Пример синтаксиса</vt:lpstr>
      <vt:lpstr>Транзитивное наследование</vt:lpstr>
      <vt:lpstr>Ключевое слово base</vt:lpstr>
      <vt:lpstr>Ключевое слово virtual</vt:lpstr>
      <vt:lpstr>Ключевое слово override</vt:lpstr>
      <vt:lpstr>Вопросы, на которые отвечает наследование</vt:lpstr>
      <vt:lpstr>Решение задач</vt:lpstr>
      <vt:lpstr>Решение задач</vt:lpstr>
      <vt:lpstr>Абстракция</vt:lpstr>
      <vt:lpstr>Что такое абстракция?</vt:lpstr>
      <vt:lpstr>Суть абстракции</vt:lpstr>
      <vt:lpstr>Представление абстракции в C#</vt:lpstr>
      <vt:lpstr>Ключевое слово abstract</vt:lpstr>
      <vt:lpstr>Ключевое слово override</vt:lpstr>
      <vt:lpstr>Вопросы, на которые отвечает абстракция</vt:lpstr>
      <vt:lpstr>Решение задач</vt:lpstr>
      <vt:lpstr>Решение задач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Ключевое слово new </vt:lpstr>
      <vt:lpstr>Полиморфизм в действии</vt:lpstr>
      <vt:lpstr>Вопросы, на которые отвечает полиморфизм</vt:lpstr>
      <vt:lpstr>Ответы на вопросы</vt:lpstr>
      <vt:lpstr>Решение задач</vt:lpstr>
      <vt:lpstr>Рефлексия</vt:lpstr>
      <vt:lpstr>Цели вебинара</vt:lpstr>
      <vt:lpstr>Вопросы?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pavel</cp:lastModifiedBy>
  <cp:revision>480</cp:revision>
  <dcterms:modified xsi:type="dcterms:W3CDTF">2024-12-09T15:29:49Z</dcterms:modified>
</cp:coreProperties>
</file>